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90" r:id="rId2"/>
    <p:sldId id="298" r:id="rId3"/>
    <p:sldId id="301" r:id="rId4"/>
    <p:sldId id="259" r:id="rId5"/>
    <p:sldId id="261" r:id="rId6"/>
    <p:sldId id="263" r:id="rId7"/>
    <p:sldId id="265" r:id="rId8"/>
    <p:sldId id="266" r:id="rId9"/>
    <p:sldId id="268" r:id="rId10"/>
    <p:sldId id="270" r:id="rId11"/>
    <p:sldId id="273" r:id="rId12"/>
    <p:sldId id="271" r:id="rId13"/>
    <p:sldId id="276" r:id="rId14"/>
    <p:sldId id="277" r:id="rId15"/>
    <p:sldId id="279" r:id="rId16"/>
    <p:sldId id="280" r:id="rId17"/>
    <p:sldId id="282" r:id="rId18"/>
    <p:sldId id="283" r:id="rId19"/>
    <p:sldId id="284" r:id="rId20"/>
    <p:sldId id="285" r:id="rId21"/>
    <p:sldId id="287" r:id="rId22"/>
    <p:sldId id="288" r:id="rId23"/>
    <p:sldId id="299" r:id="rId24"/>
    <p:sldId id="291" r:id="rId25"/>
    <p:sldId id="292" r:id="rId26"/>
    <p:sldId id="293" r:id="rId27"/>
    <p:sldId id="294" r:id="rId28"/>
    <p:sldId id="295" r:id="rId29"/>
    <p:sldId id="296" r:id="rId30"/>
    <p:sldId id="302" r:id="rId31"/>
    <p:sldId id="300" r:id="rId32"/>
    <p:sldId id="29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CDFBDB-7C93-4EB5-A3BE-73C8F1D46002}" v="28" dt="2025-07-02T06:49:34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699"/>
  </p:normalViewPr>
  <p:slideViewPr>
    <p:cSldViewPr snapToGrid="0">
      <p:cViewPr varScale="1">
        <p:scale>
          <a:sx n="138" d="100"/>
          <a:sy n="138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iffin Farrow" userId="777ebddb-f7c7-4951-8771-f064eaef18d7" providerId="ADAL" clId="{EDCEE4EE-A08B-B145-8C93-8AC2DBB2A507}"/>
    <pc:docChg chg="undo custSel addSld modSld sldOrd">
      <pc:chgData name="Griffin Farrow" userId="777ebddb-f7c7-4951-8771-f064eaef18d7" providerId="ADAL" clId="{EDCEE4EE-A08B-B145-8C93-8AC2DBB2A507}" dt="2025-07-02T08:46:06.226" v="159" actId="20577"/>
      <pc:docMkLst>
        <pc:docMk/>
      </pc:docMkLst>
      <pc:sldChg chg="modSp add mod ord">
        <pc:chgData name="Griffin Farrow" userId="777ebddb-f7c7-4951-8771-f064eaef18d7" providerId="ADAL" clId="{EDCEE4EE-A08B-B145-8C93-8AC2DBB2A507}" dt="2025-07-01T16:43:16.833" v="77" actId="1076"/>
        <pc:sldMkLst>
          <pc:docMk/>
          <pc:sldMk cId="2235828569" sldId="301"/>
        </pc:sldMkLst>
        <pc:spChg chg="mod">
          <ac:chgData name="Griffin Farrow" userId="777ebddb-f7c7-4951-8771-f064eaef18d7" providerId="ADAL" clId="{EDCEE4EE-A08B-B145-8C93-8AC2DBB2A507}" dt="2025-07-01T16:43:13.227" v="75" actId="20577"/>
          <ac:spMkLst>
            <pc:docMk/>
            <pc:sldMk cId="2235828569" sldId="301"/>
            <ac:spMk id="3" creationId="{E8C1BBBD-376C-F407-96E7-8E9A10DD23F7}"/>
          </ac:spMkLst>
        </pc:spChg>
        <pc:picChg chg="mod">
          <ac:chgData name="Griffin Farrow" userId="777ebddb-f7c7-4951-8771-f064eaef18d7" providerId="ADAL" clId="{EDCEE4EE-A08B-B145-8C93-8AC2DBB2A507}" dt="2025-07-01T16:43:16.833" v="77" actId="1076"/>
          <ac:picMkLst>
            <pc:docMk/>
            <pc:sldMk cId="2235828569" sldId="301"/>
            <ac:picMk id="7" creationId="{799AB805-E4DE-7599-7B47-B60564FEC57F}"/>
          </ac:picMkLst>
        </pc:picChg>
      </pc:sldChg>
      <pc:sldChg chg="modSp new mod">
        <pc:chgData name="Griffin Farrow" userId="777ebddb-f7c7-4951-8771-f064eaef18d7" providerId="ADAL" clId="{EDCEE4EE-A08B-B145-8C93-8AC2DBB2A507}" dt="2025-07-02T08:46:06.226" v="159" actId="20577"/>
        <pc:sldMkLst>
          <pc:docMk/>
          <pc:sldMk cId="1577191074" sldId="302"/>
        </pc:sldMkLst>
        <pc:spChg chg="mod">
          <ac:chgData name="Griffin Farrow" userId="777ebddb-f7c7-4951-8771-f064eaef18d7" providerId="ADAL" clId="{EDCEE4EE-A08B-B145-8C93-8AC2DBB2A507}" dt="2025-07-02T08:46:06.226" v="159" actId="20577"/>
          <ac:spMkLst>
            <pc:docMk/>
            <pc:sldMk cId="1577191074" sldId="302"/>
            <ac:spMk id="2" creationId="{0F3749E5-C288-AFC4-AD55-FBBF515B9FAB}"/>
          </ac:spMkLst>
        </pc:spChg>
      </pc:sldChg>
    </pc:docChg>
  </pc:docChgLst>
  <pc:docChgLst>
    <pc:chgData name="Dan Woodcock" userId="S::whgu0743@ox.ac.uk::534eb25a-bef0-4636-ac50-a5fe231b7ed3" providerId="AD" clId="Web-{BECDFBDB-7C93-4EB5-A3BE-73C8F1D46002}"/>
    <pc:docChg chg="delSld modSld">
      <pc:chgData name="Dan Woodcock" userId="S::whgu0743@ox.ac.uk::534eb25a-bef0-4636-ac50-a5fe231b7ed3" providerId="AD" clId="Web-{BECDFBDB-7C93-4EB5-A3BE-73C8F1D46002}" dt="2025-07-02T06:49:32.764" v="26" actId="20577"/>
      <pc:docMkLst>
        <pc:docMk/>
      </pc:docMkLst>
      <pc:sldChg chg="del">
        <pc:chgData name="Dan Woodcock" userId="S::whgu0743@ox.ac.uk::534eb25a-bef0-4636-ac50-a5fe231b7ed3" providerId="AD" clId="Web-{BECDFBDB-7C93-4EB5-A3BE-73C8F1D46002}" dt="2025-07-02T06:47:29.917" v="0"/>
        <pc:sldMkLst>
          <pc:docMk/>
          <pc:sldMk cId="3428832813" sldId="275"/>
        </pc:sldMkLst>
      </pc:sldChg>
      <pc:sldChg chg="modSp">
        <pc:chgData name="Dan Woodcock" userId="S::whgu0743@ox.ac.uk::534eb25a-bef0-4636-ac50-a5fe231b7ed3" providerId="AD" clId="Web-{BECDFBDB-7C93-4EB5-A3BE-73C8F1D46002}" dt="2025-07-02T06:49:32.764" v="26" actId="20577"/>
        <pc:sldMkLst>
          <pc:docMk/>
          <pc:sldMk cId="770335643" sldId="296"/>
        </pc:sldMkLst>
        <pc:spChg chg="mod">
          <ac:chgData name="Dan Woodcock" userId="S::whgu0743@ox.ac.uk::534eb25a-bef0-4636-ac50-a5fe231b7ed3" providerId="AD" clId="Web-{BECDFBDB-7C93-4EB5-A3BE-73C8F1D46002}" dt="2025-07-02T06:49:32.764" v="26" actId="20577"/>
          <ac:spMkLst>
            <pc:docMk/>
            <pc:sldMk cId="770335643" sldId="296"/>
            <ac:spMk id="3" creationId="{E7B856B1-EE56-4B2B-ABEA-22DAE3767F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53DFE-D309-5840-AE72-464B4C27841C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B2262-4E69-084D-A46E-F3B02BCB00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60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4918-06AB-929A-CB1A-4327CEF21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4B1F3-E171-E110-40EF-0A45922E6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E6822-A514-2A56-625C-2710CC23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679-0AA6-9A4E-94D5-44D7ADB51F6F}" type="datetime1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EA20E-5EA2-6EEC-E6CC-7FD63657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301B8-3A1B-BB9C-84C6-F1567C71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61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E2A5-7290-B65D-D38C-056B5FD4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C8C92-1D4D-38F1-2ED9-20802DB77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08C95-155C-95DC-216D-0EC86282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CBE1C-E21D-5B4B-9B31-3CA36AAFABC7}" type="datetime1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BDB6D-3C63-A6BB-6401-63C21756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D36DC-AF7D-5649-4D8B-C9957625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6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1F776-344A-A6AD-A3A4-27A957ED1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9755F-8B4F-6D3D-87CF-A7BE84E32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43EB0-74CA-D521-3D25-0E765C77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57B8-9F10-6944-AECC-8EE370BDDB14}" type="datetime1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F31A-9258-C4E0-4848-A7D1E386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A95D4-C0F8-A749-8788-56948A52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94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2A64-65E2-EA6E-7693-8EE842CC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43DA-DB40-70EC-8FBF-9DB8C6E7D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F0FCE-DE45-A4BB-12B1-C0F077D3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CB63F-40C4-B943-98C7-D3C9DBA96BAF}" type="datetime1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278A5-B5FC-861C-0F44-3D18B9C1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EA5E3-1241-220F-5B26-366627AC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EDC8-B17D-BF40-4EA2-D64431E8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40E01-6131-CCAE-DEA5-4B978F471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7CDC8-AC1E-0AFC-E3C5-F44CED19B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F826-E372-A24A-B72C-89CF25E5DC35}" type="datetime1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2956-A085-BBB3-E6FA-6FC0B4AB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F946-C26E-C146-7F45-E86E7720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49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3C62-02D1-B002-D3C9-712038C6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FF187-8F34-01E4-BE7C-B573871BA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2A346-E323-17E9-772B-ADED2792E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66908-8349-90AB-56D2-17264A7A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E84-9217-CD4B-B58D-87E15964A805}" type="datetime1">
              <a:rPr lang="en-GB" smtClean="0"/>
              <a:t>02/07/2025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1322A-F8D1-E69D-DF88-FDC2EE05B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3B634-0BFD-2FD0-8855-F7DFEC56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56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32DE-5A5A-9E0E-8ACF-0ED6CED5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AE36D-3CB3-12BA-47DB-E746D1E6A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C1525-2499-2048-BF34-35D837EF4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8AFD4-5A2F-5277-384D-567F16751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5DE35-F068-CB2B-FB74-8D2337828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C876-D957-D343-4FDF-2768755D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F41B-97EC-1841-A1E9-FCBD388C0D2A}" type="datetime1">
              <a:rPr lang="en-GB" smtClean="0"/>
              <a:t>02/07/2025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8AE52-416E-5B95-AF44-3086A0F6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AF631-97C6-2320-9641-8434D346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55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89D60-AD37-81D6-FB9D-3921E030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752F8-7E72-E18E-7AEC-DD87B367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4658-BBF3-4F4E-A3E7-DCF35AFBF341}" type="datetime1">
              <a:rPr lang="en-GB" smtClean="0"/>
              <a:t>02/07/2025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85D07-FDFE-32AC-6D7E-3A7AB651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1EF7C-E60E-0999-DEB8-45A93621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04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4ADEA-7FD6-915E-ABA8-D8E37143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9A0BF-639E-3344-B016-EE034AEBCCF3}" type="datetime1">
              <a:rPr lang="en-GB" smtClean="0"/>
              <a:t>02/07/2025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33EA8-F121-23E2-77CB-A7EC8FCC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D1E25-C42C-A78B-B56A-15F07CEC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81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37BA-4B1B-A014-5452-7DE5B4AB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9F3D8-F6E6-4B31-0C13-DF3AADAA9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50BC9-5DF1-4E16-F61F-4B838EB08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DC238-EF61-0A03-D3E1-BDF8C7E5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0016-CD2F-544D-947B-3615FEE100EC}" type="datetime1">
              <a:rPr lang="en-GB" smtClean="0"/>
              <a:t>02/07/2025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DE5E0-0194-7DD1-123E-78F60CC5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F6716-9CB2-FEAE-C276-CF128ACD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8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C0B7-2B9A-82F0-FBA9-BA0867EB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B6A8EB-D21C-0A56-36E1-6743202AD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96D5E-0533-6015-5304-A14A782D1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CB0B7-DCEF-A49F-FCC4-E2EBCE57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A26F7-8CBF-7942-8E99-ED95F485CF3D}" type="datetime1">
              <a:rPr lang="en-GB" smtClean="0"/>
              <a:t>02/07/2025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2B1F0-08C8-03E2-762A-40BB926F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45863-1AF0-C92D-1AE1-AE4DC537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917DC4-F913-F2B2-EF31-EFB3D443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6B2B3-454D-7331-150F-3AB611BDF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30C02-D3BC-2C5A-16D8-EDAEF5256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C5C3A8-22E8-0046-99F1-C7632D85270D}" type="datetime1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CFDCB-E138-92B4-8AD3-CDC7FCC2B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6BFB0-69C5-C7F9-12DE-76C6CF480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68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iffinfarrow/OXCEP-Precision-Medicine" TargetMode="External"/><Relationship Id="rId2" Type="http://schemas.openxmlformats.org/officeDocument/2006/relationships/hyperlink" Target="https://github.com/griffinfarrow/OXCEP-Precision-Dental-Medicin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64E5-2148-825E-154A-CD77F65E8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Installation Instructions for Windows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8DECE-7F06-588A-80F1-C16D0C345F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ACDEA-DF48-20B1-DD94-38732753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786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8A65D-47FE-DD40-EB40-651CE4F8B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A233-4F5E-9236-7D38-9B18254DE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100500"/>
          </a:xfrm>
        </p:spPr>
        <p:txBody>
          <a:bodyPr>
            <a:normAutofit/>
          </a:bodyPr>
          <a:lstStyle/>
          <a:p>
            <a:r>
              <a:rPr lang="en-GB" sz="2400" dirty="0"/>
              <a:t>You will be asked if you agree to the License Agreement </a:t>
            </a:r>
          </a:p>
          <a:p>
            <a:r>
              <a:rPr lang="en-GB" sz="2400" dirty="0"/>
              <a:t>Click “I Agree”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DD8052-F233-D0CC-1FC3-C7749059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 descr="A computer screen with a mountain in the background&#10;&#10;AI-generated content may be incorrect.">
            <a:extLst>
              <a:ext uri="{FF2B5EF4-FFF2-40B4-BE49-F238E27FC236}">
                <a16:creationId xmlns:a16="http://schemas.microsoft.com/office/drawing/2014/main" id="{3330DC08-8F36-DFEB-1E86-CF44ECFB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151545"/>
            <a:ext cx="10546200" cy="556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5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40B2-41E3-E54A-0C81-B941F5B9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F905B-BB45-0F53-577F-D43CCAA9D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6"/>
            <a:ext cx="11495314" cy="1460863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You will be asked to ”Select Installation Type”</a:t>
            </a:r>
          </a:p>
          <a:p>
            <a:r>
              <a:rPr lang="en-GB" sz="2400" dirty="0"/>
              <a:t>Select the bottom option: All Users (requires admin privileges)</a:t>
            </a:r>
          </a:p>
          <a:p>
            <a:r>
              <a:rPr lang="en-GB" sz="2400" dirty="0"/>
              <a:t>Click Next</a:t>
            </a:r>
          </a:p>
          <a:p>
            <a:r>
              <a:rPr lang="en-GB" sz="2400" dirty="0"/>
              <a:t>You may be asked to give your password: this is fine, you can enter it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EEDB8E-39CB-8AF3-DE9A-1450CA23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3E560B-E2C5-E8D8-48FA-A3A90CCF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78" t="17812" r="16286" b="15473"/>
          <a:stretch>
            <a:fillRect/>
          </a:stretch>
        </p:blipFill>
        <p:spPr>
          <a:xfrm>
            <a:off x="729343" y="1774370"/>
            <a:ext cx="9575845" cy="494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3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403B-99B8-4C52-6072-233358B9F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B323-17A2-5E7A-6597-B632C32BE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301536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You will be asked to “Choose Install Location” </a:t>
            </a:r>
          </a:p>
          <a:p>
            <a:r>
              <a:rPr lang="en-GB" sz="2000" dirty="0"/>
              <a:t>It is IMPORTANT that there are no Chinese characters in the “Destination Folder” box, only English characters (where the arrow is pointing)</a:t>
            </a:r>
          </a:p>
          <a:p>
            <a:r>
              <a:rPr lang="en-GB" sz="2000" dirty="0"/>
              <a:t>If there are any Chinese characters, change the name in the box to “C:\Anaconda3\”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6B6368-2E5A-AC9B-C08B-4D5D93A1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 descr="A computer screen with a mountain in the background&#10;&#10;AI-generated content may be incorrect.">
            <a:extLst>
              <a:ext uri="{FF2B5EF4-FFF2-40B4-BE49-F238E27FC236}">
                <a16:creationId xmlns:a16="http://schemas.microsoft.com/office/drawing/2014/main" id="{B9D1B8DA-7509-A4BF-FE92-B9648402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57" t="12582" r="14344" b="9697"/>
          <a:stretch>
            <a:fillRect/>
          </a:stretch>
        </p:blipFill>
        <p:spPr>
          <a:xfrm>
            <a:off x="235131" y="1534887"/>
            <a:ext cx="8834805" cy="52469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43F461-91DE-567D-9F9E-D6973DE9FE60}"/>
              </a:ext>
            </a:extLst>
          </p:cNvPr>
          <p:cNvCxnSpPr>
            <a:cxnSpLocks/>
          </p:cNvCxnSpPr>
          <p:nvPr/>
        </p:nvCxnSpPr>
        <p:spPr>
          <a:xfrm flipH="1">
            <a:off x="4767943" y="4234543"/>
            <a:ext cx="4615543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F7AF22-AACF-2465-9E32-9A985A2A8ACA}"/>
              </a:ext>
            </a:extLst>
          </p:cNvPr>
          <p:cNvSpPr txBox="1"/>
          <p:nvPr/>
        </p:nvSpPr>
        <p:spPr>
          <a:xfrm>
            <a:off x="9633857" y="3352803"/>
            <a:ext cx="25581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There must only be English characters in this box; no Chinese characters</a:t>
            </a:r>
          </a:p>
        </p:txBody>
      </p:sp>
    </p:spTree>
    <p:extLst>
      <p:ext uri="{BB962C8B-B14F-4D97-AF65-F5344CB8AC3E}">
        <p14:creationId xmlns:p14="http://schemas.microsoft.com/office/powerpoint/2010/main" val="320143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9316C-B275-7457-2D9B-EE1D2C38A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745A-8D0D-1084-F4E3-DA50E4D89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301536"/>
          </a:xfrm>
        </p:spPr>
        <p:txBody>
          <a:bodyPr>
            <a:normAutofit/>
          </a:bodyPr>
          <a:lstStyle/>
          <a:p>
            <a:r>
              <a:rPr lang="en-GB" sz="4400" dirty="0"/>
              <a:t>Click Next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D32348-DDEB-FDC4-6B8F-8059559B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13</a:t>
            </a:fld>
            <a:endParaRPr lang="en-GB"/>
          </a:p>
        </p:txBody>
      </p:sp>
      <p:pic>
        <p:nvPicPr>
          <p:cNvPr id="7" name="Picture 6" descr="A computer screen with a mountain in the background&#10;&#10;AI-generated content may be incorrect.">
            <a:extLst>
              <a:ext uri="{FF2B5EF4-FFF2-40B4-BE49-F238E27FC236}">
                <a16:creationId xmlns:a16="http://schemas.microsoft.com/office/drawing/2014/main" id="{6466826B-8FC8-8434-808C-643D5E10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57" t="12582" r="14344" b="9697"/>
          <a:stretch>
            <a:fillRect/>
          </a:stretch>
        </p:blipFill>
        <p:spPr>
          <a:xfrm>
            <a:off x="235131" y="1534887"/>
            <a:ext cx="8834805" cy="52469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E1E280-F7CB-35A1-B56D-A1F70B96A0DA}"/>
              </a:ext>
            </a:extLst>
          </p:cNvPr>
          <p:cNvCxnSpPr>
            <a:cxnSpLocks/>
          </p:cNvCxnSpPr>
          <p:nvPr/>
        </p:nvCxnSpPr>
        <p:spPr>
          <a:xfrm flipH="1">
            <a:off x="4767943" y="4234543"/>
            <a:ext cx="4615543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585C6B5-795C-1672-5E84-3EA34ED7E58D}"/>
              </a:ext>
            </a:extLst>
          </p:cNvPr>
          <p:cNvSpPr txBox="1"/>
          <p:nvPr/>
        </p:nvSpPr>
        <p:spPr>
          <a:xfrm>
            <a:off x="9633857" y="3352803"/>
            <a:ext cx="25581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There must only be English characters in this box; no Chinese characters</a:t>
            </a:r>
          </a:p>
        </p:txBody>
      </p:sp>
    </p:spTree>
    <p:extLst>
      <p:ext uri="{BB962C8B-B14F-4D97-AF65-F5344CB8AC3E}">
        <p14:creationId xmlns:p14="http://schemas.microsoft.com/office/powerpoint/2010/main" val="208202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FD352-E1EA-78C2-B775-1B72950C9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0629C-BB27-EA31-887D-8F518AD9D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301536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/>
              <a:t>On “Advanced Installation Options”, only select the top box (”Create Shortcuts”)</a:t>
            </a:r>
          </a:p>
          <a:p>
            <a:r>
              <a:rPr lang="en-GB" sz="4400" dirty="0"/>
              <a:t>Click “Install”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07AF7F-0DB1-ACA5-C834-1127FB16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14</a:t>
            </a:fld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0D07DA-7DB1-AFF5-B0C6-C47943CC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363317"/>
            <a:ext cx="9829800" cy="54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68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7716-0FCF-C7C6-6475-532D88E6E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0A2A2-A4FB-BF45-38E9-FCDFEB81E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301536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/>
              <a:t>A progress bar will start while installing</a:t>
            </a:r>
          </a:p>
          <a:p>
            <a:r>
              <a:rPr lang="en-GB" sz="4400" dirty="0"/>
              <a:t>You need to wait for it to finish running: it will take a few minutes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C5DC12-30E0-F9CF-2F68-A7153BA5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38F941-D769-6B30-6E4A-581FD884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9" y="1104791"/>
            <a:ext cx="10137024" cy="54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91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F8263-0BB7-8793-ABCA-584A5FAE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A198-85EB-64AF-475D-DD4B878EC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301536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/>
              <a:t>Once the installation has completed, you will be shown this final box</a:t>
            </a:r>
          </a:p>
          <a:p>
            <a:r>
              <a:rPr lang="en-GB" sz="4400" dirty="0"/>
              <a:t>Click “Finish”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1E6787-995A-7162-BF2D-C377CFDE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EA8F6F-A025-0EC6-1318-797B1048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83" y="1661950"/>
            <a:ext cx="7772400" cy="44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12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995B1-8A2C-F1C3-C859-98F5DBB02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D2B2-B5DB-6248-C263-BE1E80A74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6"/>
            <a:ext cx="4228012" cy="6119949"/>
          </a:xfrm>
        </p:spPr>
        <p:txBody>
          <a:bodyPr>
            <a:normAutofit/>
          </a:bodyPr>
          <a:lstStyle/>
          <a:p>
            <a:r>
              <a:rPr lang="en-GB" sz="4400" dirty="0"/>
              <a:t>Now, you should have a new program called “Anaconda Navigator” on your computer</a:t>
            </a:r>
          </a:p>
          <a:p>
            <a:endParaRPr lang="en-GB" sz="4400" dirty="0"/>
          </a:p>
          <a:p>
            <a:r>
              <a:rPr lang="en-GB" sz="4400" dirty="0"/>
              <a:t>Click on 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DBEFCD-13AA-04A4-5555-70D403954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12A7AD-05C6-A790-8960-B840AF37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70" y="261258"/>
            <a:ext cx="7464395" cy="57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40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6F6BF-80E2-84CB-B395-AAFBF48F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1420-714B-17B9-A53D-EBA45C79C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301536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/>
              <a:t>After about 30 seconds, the following window should open</a:t>
            </a:r>
          </a:p>
          <a:p>
            <a:r>
              <a:rPr lang="en-GB" sz="4400" dirty="0"/>
              <a:t>If it does not open at all, go back to the downloads folder and follow the instructions again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C061EE-D863-48A3-2CE7-6B18EE42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2CC191-85B1-8A06-F405-5BBC2E752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7" y="1360714"/>
            <a:ext cx="10650680" cy="54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75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2D043-C49F-BBB3-DFB0-658F5AC61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3742E-B9D3-49C4-5A01-1CBDC69E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301536"/>
          </a:xfrm>
        </p:spPr>
        <p:txBody>
          <a:bodyPr>
            <a:normAutofit lnSpcReduction="10000"/>
          </a:bodyPr>
          <a:lstStyle/>
          <a:p>
            <a:r>
              <a:rPr lang="en-GB" sz="4400" dirty="0"/>
              <a:t>Close the window about “AI Coding Help” if it has appeared for you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E8BC21-486F-20A3-3B98-0E94602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19</a:t>
            </a:fld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ED5BBC-7418-C31D-EF00-74FE4498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0" y="1208314"/>
            <a:ext cx="10687601" cy="56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2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C72D-6D44-D3E6-5731-196215E2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Anaconda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23E15-CB0F-8449-73E7-868B2A09D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05DDD-67B2-8086-D4A8-32D1AAEB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75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16A0-352D-49FF-B808-681E4C256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038DD-437F-45C5-59C0-27BECC95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301536"/>
          </a:xfrm>
        </p:spPr>
        <p:txBody>
          <a:bodyPr>
            <a:normAutofit fontScale="92500" lnSpcReduction="10000"/>
          </a:bodyPr>
          <a:lstStyle/>
          <a:p>
            <a:r>
              <a:rPr lang="en-GB" sz="4400" dirty="0"/>
              <a:t>Scroll on the right until you find “</a:t>
            </a:r>
            <a:r>
              <a:rPr lang="en-GB" sz="4400" dirty="0" err="1"/>
              <a:t>JupyterLab</a:t>
            </a:r>
            <a:r>
              <a:rPr lang="en-GB" sz="4400" dirty="0"/>
              <a:t>”</a:t>
            </a:r>
          </a:p>
          <a:p>
            <a:r>
              <a:rPr lang="en-GB" sz="4400" dirty="0"/>
              <a:t>Click “Launch”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30BE9D-2577-2F70-C7AE-F410F4AD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FDDC19-7242-D1D2-4692-E5963641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250326"/>
            <a:ext cx="10384972" cy="54683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6F1A71-294A-E2AF-96E9-62B630959D9A}"/>
              </a:ext>
            </a:extLst>
          </p:cNvPr>
          <p:cNvCxnSpPr>
            <a:cxnSpLocks/>
          </p:cNvCxnSpPr>
          <p:nvPr/>
        </p:nvCxnSpPr>
        <p:spPr>
          <a:xfrm flipH="1">
            <a:off x="4016829" y="1817914"/>
            <a:ext cx="4332514" cy="20138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0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9C083-D9A5-7924-4E20-DE4EE730F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9E92-0B52-953F-84AE-667B0B51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301536"/>
          </a:xfrm>
        </p:spPr>
        <p:txBody>
          <a:bodyPr>
            <a:normAutofit/>
          </a:bodyPr>
          <a:lstStyle/>
          <a:p>
            <a:r>
              <a:rPr lang="en-GB" sz="4400" dirty="0"/>
              <a:t>This will open a window in your browser: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6E5C5E-FB8D-A1DC-8CF1-696FB293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21</a:t>
            </a:fld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22E860-113F-024B-2ED1-2924F80A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020939"/>
            <a:ext cx="10846526" cy="57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77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853A-C972-9E40-D845-57388E590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this window does not open, then go back to the start of the installation instructions and follow them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33919-0BFC-32C0-1708-CC61CD30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574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5D05-6B2C-6212-D21B-DEB2430D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Downloading Course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94166-AD66-2084-F080-E67620493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B7F99-A16E-5F97-64B3-3B0869DF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455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A198D-4ADC-20DA-2DAF-7680EE8C2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your browser and go to this URL: </a:t>
            </a:r>
            <a:r>
              <a:rPr lang="en-GB" dirty="0">
                <a:hlinkClick r:id="rId2"/>
              </a:rPr>
              <a:t>https://github.com/griffinfarrow/OXCEP-Precision-Dental-Medicine</a:t>
            </a:r>
            <a:r>
              <a:rPr lang="en-GB" dirty="0"/>
              <a:t> (for the dentistry course) or </a:t>
            </a:r>
            <a:r>
              <a:rPr lang="en-GB" dirty="0">
                <a:hlinkClick r:id="rId3"/>
              </a:rPr>
              <a:t>https://github.com/griffinfarrow/OXCEP-Precision-Medicine</a:t>
            </a:r>
            <a:r>
              <a:rPr lang="en-GB" dirty="0"/>
              <a:t> (for the medicine course)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4E104-59B7-CA8E-BAFB-81D32256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303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7AAAE-F679-D10B-6462-63F06684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5" y="290739"/>
            <a:ext cx="11767457" cy="460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should see a window like this: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5464-6400-0DF8-188E-AB12B58F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0DF159-177E-426A-A538-9B4C3AA2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11402"/>
            <a:ext cx="10374085" cy="58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8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846BD-158D-8C66-2D41-6C38BA700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3" y="301625"/>
            <a:ext cx="11691257" cy="1004661"/>
          </a:xfrm>
        </p:spPr>
        <p:txBody>
          <a:bodyPr/>
          <a:lstStyle/>
          <a:p>
            <a:r>
              <a:rPr lang="en-GB" dirty="0"/>
              <a:t>Go to the green “Code” button on the right hand side</a:t>
            </a:r>
          </a:p>
          <a:p>
            <a:r>
              <a:rPr lang="en-GB" dirty="0"/>
              <a:t>Select “Download Zip”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5E4B6-3BDC-12CF-A289-81D7A277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9626F2-FA97-5577-5C96-154C16C4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06286"/>
            <a:ext cx="9851571" cy="54826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49D617-E165-1E46-4352-4974021FB661}"/>
              </a:ext>
            </a:extLst>
          </p:cNvPr>
          <p:cNvCxnSpPr>
            <a:cxnSpLocks/>
          </p:cNvCxnSpPr>
          <p:nvPr/>
        </p:nvCxnSpPr>
        <p:spPr>
          <a:xfrm flipH="1">
            <a:off x="6096000" y="4141561"/>
            <a:ext cx="4278086" cy="36512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203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B2E01-DDDD-C8FB-4F46-2356A15A3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29" y="136525"/>
            <a:ext cx="11767457" cy="1147989"/>
          </a:xfrm>
        </p:spPr>
        <p:txBody>
          <a:bodyPr/>
          <a:lstStyle/>
          <a:p>
            <a:r>
              <a:rPr lang="en-GB" dirty="0"/>
              <a:t>Once the Download has completed, go to your Downloads folder</a:t>
            </a:r>
          </a:p>
          <a:p>
            <a:r>
              <a:rPr lang="en-GB" dirty="0"/>
              <a:t>You should see a “zipped”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D4EA7-90CF-3A21-90E6-60EFA243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06B65B-CB8D-F8CC-112A-C81ABCC8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046975"/>
            <a:ext cx="10156371" cy="569157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3F867B-503D-4D61-A18C-F3E3EF0F1689}"/>
              </a:ext>
            </a:extLst>
          </p:cNvPr>
          <p:cNvCxnSpPr>
            <a:cxnSpLocks/>
          </p:cNvCxnSpPr>
          <p:nvPr/>
        </p:nvCxnSpPr>
        <p:spPr>
          <a:xfrm flipH="1" flipV="1">
            <a:off x="6596743" y="3145971"/>
            <a:ext cx="3886200" cy="64225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835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29C0-80F8-C5F8-8083-1DBCB5677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7" y="236311"/>
            <a:ext cx="11593285" cy="514803"/>
          </a:xfrm>
        </p:spPr>
        <p:txBody>
          <a:bodyPr/>
          <a:lstStyle/>
          <a:p>
            <a:r>
              <a:rPr lang="en-GB" dirty="0"/>
              <a:t>Right click on the zipped object and click “Extract All”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EF2E7-9CA4-7E44-CDE4-054FF508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FEC143-E16A-6599-9CB6-6CF297CE5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838200"/>
            <a:ext cx="9716822" cy="58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1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856B1-EE56-4B2B-ABEA-22DAE376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663"/>
            <a:ext cx="10515600" cy="135149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dirty="0"/>
              <a:t>A window will open </a:t>
            </a:r>
          </a:p>
          <a:p>
            <a:r>
              <a:rPr lang="en-GB" dirty="0"/>
              <a:t>Click “Extract”</a:t>
            </a:r>
          </a:p>
          <a:p>
            <a:r>
              <a:rPr lang="en-GB" dirty="0"/>
              <a:t>Again, ensure there are no Chinese characters in the file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72C90-DDF1-9611-4901-65DD026A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3F841C-D427-7256-8F72-29BFD175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43" y="1507515"/>
            <a:ext cx="9283578" cy="52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35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ADEFA-EF8B-276B-C465-8D8751DD9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BBBD-376C-F407-96E7-8E9A10DD2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905691"/>
          </a:xfrm>
        </p:spPr>
        <p:txBody>
          <a:bodyPr>
            <a:normAutofit/>
          </a:bodyPr>
          <a:lstStyle/>
          <a:p>
            <a:r>
              <a:rPr lang="en-GB" dirty="0"/>
              <a:t>Go to https://</a:t>
            </a:r>
            <a:r>
              <a:rPr lang="en-GB" dirty="0" err="1"/>
              <a:t>www.anaconda.com</a:t>
            </a:r>
            <a:r>
              <a:rPr lang="en-GB" dirty="0"/>
              <a:t>/download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9AB805-E4DE-7599-7B47-B60564FE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4" y="1112538"/>
            <a:ext cx="10151100" cy="53510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F844DE-F86F-31D5-D520-AA299418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3</a:t>
            </a:fld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210071-B991-E667-276F-694653BC99D2}"/>
              </a:ext>
            </a:extLst>
          </p:cNvPr>
          <p:cNvCxnSpPr/>
          <p:nvPr/>
        </p:nvCxnSpPr>
        <p:spPr>
          <a:xfrm flipH="1" flipV="1">
            <a:off x="7776754" y="3927566"/>
            <a:ext cx="1079863" cy="94923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2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49E5-C288-AFC4-AD55-FBBF515B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Congratulations! You have finished the installation for </a:t>
            </a:r>
            <a:r>
              <a:rPr lang="en-GB"/>
              <a:t>the course!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7BAFE-9CF4-233A-0311-699089C4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0BC96-294C-9891-8950-B7577221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191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1F03-E6DC-84F7-D5F4-68BAF804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</a:t>
            </a:r>
            <a:r>
              <a:rPr lang="en-GB" dirty="0" err="1"/>
              <a:t>JupyterLab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0ACF9-BE9C-30CF-9317-8B21E027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A085D-4ED2-9F95-F69A-52427AF8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597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B9C5D-EBD4-77CC-F871-63C2EF7E1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136526"/>
            <a:ext cx="10482943" cy="6219823"/>
          </a:xfrm>
        </p:spPr>
        <p:txBody>
          <a:bodyPr>
            <a:normAutofit/>
          </a:bodyPr>
          <a:lstStyle/>
          <a:p>
            <a:r>
              <a:rPr lang="en-GB" dirty="0"/>
              <a:t>Open the “Anaconda Navigator” from the Start Menu </a:t>
            </a:r>
          </a:p>
          <a:p>
            <a:r>
              <a:rPr lang="en-GB" dirty="0"/>
              <a:t>Click “Launch” on </a:t>
            </a:r>
            <a:r>
              <a:rPr lang="en-GB" dirty="0" err="1"/>
              <a:t>JupyterLab</a:t>
            </a:r>
            <a:r>
              <a:rPr lang="en-GB" dirty="0"/>
              <a:t> </a:t>
            </a:r>
          </a:p>
          <a:p>
            <a:r>
              <a:rPr lang="en-GB" dirty="0"/>
              <a:t>You should see a window like the next slide</a:t>
            </a:r>
          </a:p>
          <a:p>
            <a:r>
              <a:rPr lang="en-GB" dirty="0"/>
              <a:t>If you are stuck, slides 17-25 showed how to open </a:t>
            </a:r>
            <a:r>
              <a:rPr lang="en-GB" dirty="0" err="1"/>
              <a:t>JupyterLab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B0548-FBCA-FB4A-D04F-82D52955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3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40825-4340-6BE0-5BA9-59BDF51A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79284-29C3-1153-0366-B7E24B1B9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905691"/>
          </a:xfrm>
        </p:spPr>
        <p:txBody>
          <a:bodyPr>
            <a:normAutofit/>
          </a:bodyPr>
          <a:lstStyle/>
          <a:p>
            <a:r>
              <a:rPr lang="en-GB" dirty="0"/>
              <a:t>Click on ”Skip Registration” (as shown by the arrow)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5E52F6-5F0D-E10C-8C90-AA524DE9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4" y="1112538"/>
            <a:ext cx="10151100" cy="53510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A5C079-4292-FB06-EF51-8DD47ADC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4</a:t>
            </a:fld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00FEF1-99FB-BA7A-42F4-11D7CCD163DE}"/>
              </a:ext>
            </a:extLst>
          </p:cNvPr>
          <p:cNvCxnSpPr/>
          <p:nvPr/>
        </p:nvCxnSpPr>
        <p:spPr>
          <a:xfrm flipH="1" flipV="1">
            <a:off x="7776754" y="3927566"/>
            <a:ext cx="1079863" cy="94923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15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05EE5-4B20-04EF-46E5-4EEDFA061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B2D5A-977B-2130-6580-A9B863EE3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85048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Your screen should now look like this</a:t>
            </a:r>
          </a:p>
          <a:p>
            <a:r>
              <a:rPr lang="en-GB" dirty="0"/>
              <a:t>Click on “Download” on the left (where the arrow is pointing to)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176395-A7F3-BA42-C560-816062B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5</a:t>
            </a:fld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7164F9-BA06-7950-D7EE-C9550A80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33" y="1247724"/>
            <a:ext cx="10594109" cy="56102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874040-C621-239C-DC04-26BFFE53E9E1}"/>
              </a:ext>
            </a:extLst>
          </p:cNvPr>
          <p:cNvCxnSpPr/>
          <p:nvPr/>
        </p:nvCxnSpPr>
        <p:spPr>
          <a:xfrm flipH="1">
            <a:off x="3629891" y="5310909"/>
            <a:ext cx="1413164" cy="2770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99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F1718-0E03-7D8F-E96F-F2A0119BC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EF265-67F5-B0C6-7A74-0B3F3B31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85048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This will open up a Download box in the top right</a:t>
            </a:r>
          </a:p>
          <a:p>
            <a:r>
              <a:rPr lang="en-GB" dirty="0"/>
              <a:t>Wait for the download to complete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B48042-59E1-D193-B770-F243E495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7C115C-5E4F-AA15-30AF-85C09425F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2" y="1098356"/>
            <a:ext cx="10444353" cy="55148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15DBFD-214F-26E1-C758-681CE35A1F4E}"/>
              </a:ext>
            </a:extLst>
          </p:cNvPr>
          <p:cNvCxnSpPr>
            <a:cxnSpLocks/>
          </p:cNvCxnSpPr>
          <p:nvPr/>
        </p:nvCxnSpPr>
        <p:spPr>
          <a:xfrm flipH="1" flipV="1">
            <a:off x="9864436" y="2161309"/>
            <a:ext cx="424873" cy="195810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55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BCB78-71F3-E122-F302-4A89E559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B0A1-6162-A2FE-DB76-BD2BE448D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850489"/>
          </a:xfrm>
        </p:spPr>
        <p:txBody>
          <a:bodyPr>
            <a:normAutofit/>
          </a:bodyPr>
          <a:lstStyle/>
          <a:p>
            <a:r>
              <a:rPr lang="en-GB" dirty="0"/>
              <a:t>Navigate to your “Downloads” folder and find the download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C87D6B-A6FB-1135-7FCE-E0F30902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CA970B-6F0A-B275-B588-7B340F96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2" y="1098356"/>
            <a:ext cx="10444353" cy="55148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090581-8E31-76C6-24D9-64F50DE70A8A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184727" cy="299950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75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C4729-1DFF-6745-B9D9-D47707F40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0CE1D-EA96-5FDC-D7AF-C2A058835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100500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Navigate to your “Downloads” folder and find the download</a:t>
            </a:r>
          </a:p>
          <a:p>
            <a:r>
              <a:rPr lang="en-GB" sz="2400" dirty="0"/>
              <a:t>It should be called “Anaconda3-2025/06-0-Windows-x86_64</a:t>
            </a:r>
          </a:p>
          <a:p>
            <a:r>
              <a:rPr lang="en-GB" sz="2400" dirty="0"/>
              <a:t>Click on this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DA4B41-1A98-6162-137B-EBF0AB4E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1E29A4-C18A-5F60-0C0F-FF93ACB3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4" y="1422400"/>
            <a:ext cx="10360305" cy="51165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8B70AA-004A-0FB7-0582-65E1CDCB259F}"/>
              </a:ext>
            </a:extLst>
          </p:cNvPr>
          <p:cNvCxnSpPr>
            <a:cxnSpLocks/>
          </p:cNvCxnSpPr>
          <p:nvPr/>
        </p:nvCxnSpPr>
        <p:spPr>
          <a:xfrm flipH="1" flipV="1">
            <a:off x="6428509" y="3429000"/>
            <a:ext cx="3112655" cy="18264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98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67451-DD2F-E70D-2C1E-3E148FDEB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FED3-A15A-D32B-B8C0-7BE4020DC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1100500"/>
          </a:xfrm>
        </p:spPr>
        <p:txBody>
          <a:bodyPr>
            <a:normAutofit/>
          </a:bodyPr>
          <a:lstStyle/>
          <a:p>
            <a:r>
              <a:rPr lang="en-GB" sz="2400" dirty="0"/>
              <a:t>A dialogue box like this should open</a:t>
            </a:r>
          </a:p>
          <a:p>
            <a:r>
              <a:rPr lang="en-GB" sz="2400" dirty="0"/>
              <a:t>Click on “Next”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99FB7A-0450-24DB-5D9B-17F0F321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A computer screen with a mountain in the background&#10;&#10;AI-generated content may be incorrect.">
            <a:extLst>
              <a:ext uri="{FF2B5EF4-FFF2-40B4-BE49-F238E27FC236}">
                <a16:creationId xmlns:a16="http://schemas.microsoft.com/office/drawing/2014/main" id="{79DEA337-300D-B778-8ADB-3619F5902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1481834"/>
            <a:ext cx="9975273" cy="49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54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622</Words>
  <Application>Microsoft Macintosh PowerPoint</Application>
  <PresentationFormat>Widescreen</PresentationFormat>
  <Paragraphs>91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Aptos Display</vt:lpstr>
      <vt:lpstr>Arial</vt:lpstr>
      <vt:lpstr>Office Theme</vt:lpstr>
      <vt:lpstr>Installation Instructions for Windows</vt:lpstr>
      <vt:lpstr>Installing Anaconda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Course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Congratulations! You have finished the installation for the course!</vt:lpstr>
      <vt:lpstr>Loading JupyterLab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Griffin Farrow</dc:creator>
  <cp:lastModifiedBy>Griffin Farrow</cp:lastModifiedBy>
  <cp:revision>8</cp:revision>
  <dcterms:created xsi:type="dcterms:W3CDTF">2025-07-01T14:30:47Z</dcterms:created>
  <dcterms:modified xsi:type="dcterms:W3CDTF">2025-07-02T08:46:46Z</dcterms:modified>
</cp:coreProperties>
</file>